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5703" userDrawn="1">
          <p15:clr>
            <a:srgbClr val="A4A3A4"/>
          </p15:clr>
        </p15:guide>
        <p15:guide id="2" pos="8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blipFill rotWithShape="1">
            <a:blip xmlns:r="http://schemas.openxmlformats.org/officeDocument/2006/relationships" r:embed="rId1"/>
            <a:srcRect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1644" y="66"/>
      </p:cViewPr>
      <p:guideLst>
        <p:guide orient="horz" pos="5703"/>
        <p:guide pos="8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tableStyles.xml.rels><?xml version="1.0" encoding="UTF-8" standalone="yes"?>
<Relationships xmlns="http://schemas.openxmlformats.org/package/2006/relationships"><Relationship Id="rId1" Type="http://schemas.openxmlformats.org/officeDocument/2006/relationships/image" Target="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buSzTx/>
              <a:buNone/>
            </a:lvl1pPr>
            <a:lvl2pPr marL="0" indent="228600">
              <a:lnSpc>
                <a:spcPct val="80000"/>
              </a:lnSpc>
              <a:buSzTx/>
              <a:buNone/>
            </a:lvl2pPr>
            <a:lvl3pPr marL="0" indent="457200">
              <a:lnSpc>
                <a:spcPct val="80000"/>
              </a:lnSpc>
              <a:buSzTx/>
              <a:buNone/>
            </a:lvl3pPr>
            <a:lvl4pPr marL="0" indent="685800">
              <a:lnSpc>
                <a:spcPct val="80000"/>
              </a:lnSpc>
              <a:buSzTx/>
              <a:buNone/>
            </a:lvl4pPr>
            <a:lvl5pPr marL="0" indent="914400">
              <a:lnSpc>
                <a:spcPct val="800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3924" y="9258299"/>
            <a:ext cx="409652" cy="41910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cap="none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3200"/>
              </a:spcBef>
              <a:buSzTx/>
              <a:buNone/>
              <a:defRPr sz="3600" cap="none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halk_line_box_10x7.png" descr="chalk_line_box_10x7.png"/>
          <p:cNvPicPr>
            <a:picLocks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Image"/>
          <p:cNvSpPr>
            <a:spLocks noGrp="1"/>
          </p:cNvSpPr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buSzTx/>
              <a:buNone/>
            </a:lvl1pPr>
            <a:lvl2pPr marL="0" indent="228600">
              <a:lnSpc>
                <a:spcPct val="80000"/>
              </a:lnSpc>
              <a:buSzTx/>
              <a:buNone/>
            </a:lvl2pPr>
            <a:lvl3pPr marL="0" indent="457200">
              <a:lnSpc>
                <a:spcPct val="80000"/>
              </a:lnSpc>
              <a:buSzTx/>
              <a:buNone/>
            </a:lvl3pPr>
            <a:lvl4pPr marL="0" indent="685800">
              <a:lnSpc>
                <a:spcPct val="80000"/>
              </a:lnSpc>
              <a:buSzTx/>
              <a:buNone/>
            </a:lvl4pPr>
            <a:lvl5pPr marL="0" indent="914400">
              <a:lnSpc>
                <a:spcPct val="800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buSzTx/>
              <a:buNone/>
            </a:lvl1pPr>
            <a:lvl2pPr marL="0" indent="228600">
              <a:lnSpc>
                <a:spcPct val="80000"/>
              </a:lnSpc>
              <a:buSzTx/>
              <a:buNone/>
            </a:lvl2pPr>
            <a:lvl3pPr marL="0" indent="457200">
              <a:lnSpc>
                <a:spcPct val="80000"/>
              </a:lnSpc>
              <a:buSzTx/>
              <a:buNone/>
            </a:lvl3pPr>
            <a:lvl4pPr marL="0" indent="685800">
              <a:lnSpc>
                <a:spcPct val="80000"/>
              </a:lnSpc>
              <a:buSzTx/>
              <a:buNone/>
            </a:lvl4pPr>
            <a:lvl5pPr marL="0" indent="914400">
              <a:lnSpc>
                <a:spcPct val="800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>
            <a:spLocks noGrp="1"/>
          </p:cNvSpPr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cap="none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cap="none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cap="none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cap="none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cap="none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ody Level One…"/>
          <p:cNvSpPr txBox="1">
            <a:spLocks noGrp="1"/>
          </p:cNvSpPr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Image"/>
          <p:cNvSpPr>
            <a:spLocks noGrp="1"/>
          </p:cNvSpPr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 descr="chalk_line_10x7.png"/>
          <p:cNvPicPr>
            <a:picLocks/>
          </p:cNvPicPr>
          <p:nvPr/>
        </p:nvPicPr>
        <p:blipFill>
          <a:blip r:embed="rId15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 b="1" cap="all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1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395111" marR="0" indent="-395111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39611" marR="0" indent="-395111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284111" marR="0" indent="-395111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28611" marR="0" indent="-395111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173111" marR="0" indent="-395111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17611" marR="0" indent="-395111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062111" marR="0" indent="-395111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06611" marR="0" indent="-395111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951111" marR="0" indent="-395111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VOTRE PROJET"/>
          <p:cNvSpPr txBox="1">
            <a:spLocks noGrp="1"/>
          </p:cNvSpPr>
          <p:nvPr>
            <p:ph type="ctrTitle"/>
          </p:nvPr>
        </p:nvSpPr>
        <p:spPr>
          <a:xfrm>
            <a:off x="901700" y="3857055"/>
            <a:ext cx="5992738" cy="889001"/>
          </a:xfrm>
          <a:prstGeom prst="rect">
            <a:avLst/>
          </a:prstGeom>
          <a:solidFill>
            <a:srgbClr val="F6F5F4"/>
          </a:solidFill>
        </p:spPr>
        <p:txBody>
          <a:bodyPr anchor="ctr">
            <a:normAutofit fontScale="90000"/>
          </a:bodyPr>
          <a:lstStyle/>
          <a:p>
            <a:r>
              <a:rPr lang="en-US" smtClean="0"/>
              <a:t>YOUR</a:t>
            </a:r>
            <a:r>
              <a:rPr smtClean="0"/>
              <a:t> </a:t>
            </a:r>
            <a:r>
              <a:rPr dirty="0" smtClean="0"/>
              <a:t>PROJE</a:t>
            </a:r>
            <a:r>
              <a:rPr lang="en-US" dirty="0" smtClean="0"/>
              <a:t>C</a:t>
            </a:r>
            <a:r>
              <a:rPr dirty="0" smtClean="0"/>
              <a:t>T  </a:t>
            </a:r>
            <a:endParaRPr dirty="0"/>
          </a:p>
        </p:txBody>
      </p:sp>
      <p:sp>
        <p:nvSpPr>
          <p:cNvPr id="57" name="Ma veRsion DU WORKFLOW WEB"/>
          <p:cNvSpPr txBox="1">
            <a:spLocks noGrp="1"/>
          </p:cNvSpPr>
          <p:nvPr>
            <p:ph type="subTitle" sz="quarter" idx="1"/>
          </p:nvPr>
        </p:nvSpPr>
        <p:spPr>
          <a:xfrm>
            <a:off x="901700" y="4996114"/>
            <a:ext cx="6521747" cy="633731"/>
          </a:xfrm>
          <a:prstGeom prst="rect">
            <a:avLst/>
          </a:prstGeom>
          <a:solidFill>
            <a:srgbClr val="F6F5F4"/>
          </a:solidFill>
        </p:spPr>
        <p:txBody>
          <a:bodyPr anchor="ctr">
            <a:normAutofit/>
          </a:bodyPr>
          <a:lstStyle>
            <a:lvl1pPr defTabSz="549148">
              <a:defRPr sz="3008"/>
            </a:lvl1pPr>
          </a:lstStyle>
          <a:p>
            <a:r>
              <a:rPr lang="en-US" dirty="0" smtClean="0"/>
              <a:t>A </a:t>
            </a:r>
            <a:r>
              <a:rPr lang="fr-CH" dirty="0"/>
              <a:t>WEB </a:t>
            </a:r>
            <a:r>
              <a:rPr dirty="0" smtClean="0"/>
              <a:t>WORKFLOW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tyles.css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3847416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31622">
              <a:defRPr sz="4732"/>
            </a:lvl1pPr>
          </a:lstStyle>
          <a:p>
            <a:r>
              <a:t>styles.css</a:t>
            </a:r>
          </a:p>
        </p:txBody>
      </p:sp>
      <p:sp>
        <p:nvSpPr>
          <p:cNvPr id="113" name=".bold {…"/>
          <p:cNvSpPr txBox="1"/>
          <p:nvPr/>
        </p:nvSpPr>
        <p:spPr>
          <a:xfrm>
            <a:off x="901700" y="2998165"/>
            <a:ext cx="11201400" cy="4827355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normAutofit lnSpcReduction="10000"/>
          </a:bodyPr>
          <a:lstStyle/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.bold {</a:t>
            </a:r>
          </a:p>
          <a:p>
            <a:pPr lvl="2"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font-weight: 700;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.italic {</a:t>
            </a:r>
          </a:p>
          <a:p>
            <a:pPr lvl="2"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font-style: italic;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.</a:t>
            </a:r>
            <a:r>
              <a:rPr dirty="0" err="1"/>
              <a:t>etc</a:t>
            </a:r>
            <a:r>
              <a:rPr dirty="0"/>
              <a:t> {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lang="en-US" dirty="0" smtClean="0"/>
              <a:t>property</a:t>
            </a:r>
            <a:r>
              <a:rPr dirty="0" smtClean="0"/>
              <a:t>: </a:t>
            </a:r>
            <a:r>
              <a:rPr lang="en-US" dirty="0" smtClean="0"/>
              <a:t>value</a:t>
            </a:r>
            <a:r>
              <a:rPr dirty="0" smtClean="0"/>
              <a:t>;</a:t>
            </a:r>
            <a:endParaRPr dirty="0"/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114" name="FORMATAGE DE BASE - CLASSES EN COMMUN"/>
          <p:cNvSpPr txBox="1">
            <a:spLocks noGrp="1"/>
          </p:cNvSpPr>
          <p:nvPr>
            <p:ph type="body" sz="quarter" idx="4294967295"/>
          </p:nvPr>
        </p:nvSpPr>
        <p:spPr>
          <a:xfrm>
            <a:off x="901700" y="1786277"/>
            <a:ext cx="8992708" cy="633731"/>
          </a:xfrm>
          <a:prstGeom prst="rect">
            <a:avLst/>
          </a:prstGeom>
          <a:solidFill>
            <a:srgbClr val="F6F5F4"/>
          </a:solidFill>
        </p:spPr>
        <p:txBody>
          <a:bodyPr/>
          <a:lstStyle>
            <a:lvl1pPr marL="0" indent="0" defTabSz="554990">
              <a:lnSpc>
                <a:spcPct val="80000"/>
              </a:lnSpc>
              <a:buSzTx/>
              <a:buNone/>
              <a:defRPr sz="3040"/>
            </a:lvl1pPr>
          </a:lstStyle>
          <a:p>
            <a:r>
              <a:rPr lang="fr-CH" dirty="0"/>
              <a:t>BASIC </a:t>
            </a:r>
            <a:r>
              <a:rPr lang="fr-CH" dirty="0" err="1"/>
              <a:t>FORMATTING</a:t>
            </a:r>
            <a:r>
              <a:rPr lang="fr-CH" dirty="0"/>
              <a:t> - COMMON CLASSES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tyles.css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3847416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31622">
              <a:defRPr sz="4732"/>
            </a:lvl1pPr>
          </a:lstStyle>
          <a:p>
            <a:r>
              <a:t>styles.css</a:t>
            </a:r>
          </a:p>
        </p:txBody>
      </p:sp>
      <p:sp>
        <p:nvSpPr>
          <p:cNvPr id="117" name="//Phones portrait =&gt; &gt;= 1200px…"/>
          <p:cNvSpPr txBox="1"/>
          <p:nvPr/>
        </p:nvSpPr>
        <p:spPr>
          <a:xfrm>
            <a:off x="901700" y="2998165"/>
            <a:ext cx="11201400" cy="5754920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normAutofit/>
          </a:bodyPr>
          <a:lstStyle/>
          <a:p>
            <a:pPr algn="l" defTabSz="549148">
              <a:spcBef>
                <a:spcPts val="100"/>
              </a:spcBef>
              <a:defRPr sz="244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//</a:t>
            </a:r>
            <a:r>
              <a:rPr lang="es-ES" dirty="0" smtClean="0"/>
              <a:t>Default </a:t>
            </a:r>
            <a:r>
              <a:rPr lang="es-ES" dirty="0"/>
              <a:t>styles, no media </a:t>
            </a:r>
            <a:r>
              <a:rPr lang="es-ES" dirty="0" smtClean="0"/>
              <a:t>query</a:t>
            </a:r>
            <a:r>
              <a:rPr dirty="0" smtClean="0"/>
              <a:t> </a:t>
            </a:r>
            <a:endParaRPr dirty="0"/>
          </a:p>
          <a:p>
            <a:pPr algn="l" defTabSz="549148">
              <a:spcBef>
                <a:spcPts val="100"/>
              </a:spcBef>
              <a:defRPr sz="2444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 defTabSz="549148">
              <a:spcBef>
                <a:spcPts val="100"/>
              </a:spcBef>
              <a:defRPr sz="2444">
                <a:solidFill>
                  <a:srgbClr val="8D888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//</a:t>
            </a:r>
            <a:r>
              <a:rPr lang="en-US" dirty="0" smtClean="0"/>
              <a:t>Desktop small and tablets</a:t>
            </a:r>
            <a:r>
              <a:rPr dirty="0" smtClean="0"/>
              <a:t> </a:t>
            </a:r>
            <a:r>
              <a:rPr b="1" dirty="0"/>
              <a:t>&lt;= 992px</a:t>
            </a:r>
          </a:p>
          <a:p>
            <a:pPr algn="l" defTabSz="549148">
              <a:spcBef>
                <a:spcPts val="100"/>
              </a:spcBef>
              <a:defRPr sz="244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@media (max-width: 992px) { ... }</a:t>
            </a:r>
          </a:p>
          <a:p>
            <a:pPr algn="l" defTabSz="549148">
              <a:spcBef>
                <a:spcPts val="100"/>
              </a:spcBef>
              <a:defRPr sz="2444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 defTabSz="549148">
              <a:spcBef>
                <a:spcPts val="100"/>
              </a:spcBef>
              <a:defRPr sz="2444">
                <a:solidFill>
                  <a:srgbClr val="8D888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//</a:t>
            </a:r>
            <a:r>
              <a:rPr dirty="0" smtClean="0"/>
              <a:t>Tablets</a:t>
            </a:r>
            <a:r>
              <a:rPr lang="en-US" dirty="0" smtClean="0"/>
              <a:t> </a:t>
            </a:r>
            <a:r>
              <a:rPr b="1" dirty="0" smtClean="0"/>
              <a:t>&lt;= </a:t>
            </a:r>
            <a:r>
              <a:rPr b="1" dirty="0"/>
              <a:t>768px</a:t>
            </a:r>
          </a:p>
          <a:p>
            <a:pPr algn="l" defTabSz="549148">
              <a:spcBef>
                <a:spcPts val="100"/>
              </a:spcBef>
              <a:defRPr sz="244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@media (max-width: 768px) { ... }</a:t>
            </a:r>
          </a:p>
          <a:p>
            <a:pPr algn="l" defTabSz="549148">
              <a:spcBef>
                <a:spcPts val="100"/>
              </a:spcBef>
              <a:defRPr sz="2444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 defTabSz="549148">
              <a:spcBef>
                <a:spcPts val="100"/>
              </a:spcBef>
              <a:defRPr sz="2444">
                <a:solidFill>
                  <a:srgbClr val="8D888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//</a:t>
            </a:r>
            <a:r>
              <a:rPr lang="en-US" dirty="0" smtClean="0"/>
              <a:t>Phones landscape</a:t>
            </a:r>
            <a:r>
              <a:rPr dirty="0" smtClean="0"/>
              <a:t> </a:t>
            </a:r>
            <a:r>
              <a:rPr b="1" dirty="0"/>
              <a:t>&lt;= 576px</a:t>
            </a:r>
          </a:p>
          <a:p>
            <a:pPr algn="l" defTabSz="549148">
              <a:spcBef>
                <a:spcPts val="100"/>
              </a:spcBef>
              <a:defRPr sz="244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@media (max-width: 576px) { ... }</a:t>
            </a:r>
          </a:p>
          <a:p>
            <a:pPr algn="l" defTabSz="549148">
              <a:spcBef>
                <a:spcPts val="100"/>
              </a:spcBef>
              <a:defRPr sz="2444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 defTabSz="549148">
              <a:spcBef>
                <a:spcPts val="100"/>
              </a:spcBef>
              <a:defRPr sz="2444">
                <a:solidFill>
                  <a:srgbClr val="8D888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//</a:t>
            </a:r>
            <a:r>
              <a:rPr lang="en-US" dirty="0" smtClean="0"/>
              <a:t>Phones portrait </a:t>
            </a:r>
            <a:r>
              <a:rPr b="1" dirty="0" smtClean="0"/>
              <a:t>&lt;= </a:t>
            </a:r>
            <a:r>
              <a:rPr b="1" dirty="0"/>
              <a:t>480px</a:t>
            </a:r>
          </a:p>
          <a:p>
            <a:pPr algn="l" defTabSz="549148">
              <a:spcBef>
                <a:spcPts val="100"/>
              </a:spcBef>
              <a:defRPr sz="244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@media (max-width: 480px) { ... }</a:t>
            </a:r>
          </a:p>
        </p:txBody>
      </p:sp>
      <p:sp>
        <p:nvSpPr>
          <p:cNvPr id="118" name="MEDIA QUERIES - DESKTOP FIRST"/>
          <p:cNvSpPr txBox="1">
            <a:spLocks noGrp="1"/>
          </p:cNvSpPr>
          <p:nvPr>
            <p:ph type="body" sz="quarter" idx="4294967295"/>
          </p:nvPr>
        </p:nvSpPr>
        <p:spPr>
          <a:xfrm>
            <a:off x="901700" y="1786277"/>
            <a:ext cx="6655545" cy="633731"/>
          </a:xfrm>
          <a:prstGeom prst="rect">
            <a:avLst/>
          </a:prstGeom>
          <a:solidFill>
            <a:srgbClr val="F6F5F4"/>
          </a:solidFill>
        </p:spPr>
        <p:txBody>
          <a:bodyPr/>
          <a:lstStyle>
            <a:lvl1pPr marL="0" indent="0" defTabSz="560831">
              <a:lnSpc>
                <a:spcPct val="80000"/>
              </a:lnSpc>
              <a:buSzTx/>
              <a:buNone/>
              <a:defRPr sz="3072"/>
            </a:lvl1pPr>
          </a:lstStyle>
          <a:p>
            <a:r>
              <a:t>MEDIA QUERIES - DESKTOP FIRST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Image"/>
          <p:cNvGrpSpPr/>
          <p:nvPr/>
        </p:nvGrpSpPr>
        <p:grpSpPr>
          <a:xfrm>
            <a:off x="7062120" y="1145337"/>
            <a:ext cx="5056854" cy="7497647"/>
            <a:chOff x="0" y="0"/>
            <a:chExt cx="5056852" cy="7497646"/>
          </a:xfrm>
        </p:grpSpPr>
        <p:pic>
          <p:nvPicPr>
            <p:cNvPr id="12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4625053" cy="69388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0" name="Image" descr="Imag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56853" cy="7497647"/>
            </a:xfrm>
            <a:prstGeom prst="rect">
              <a:avLst/>
            </a:prstGeom>
            <a:effectLst/>
          </p:spPr>
        </p:pic>
      </p:grpSp>
      <p:grpSp>
        <p:nvGrpSpPr>
          <p:cNvPr id="125" name="Image"/>
          <p:cNvGrpSpPr/>
          <p:nvPr/>
        </p:nvGrpSpPr>
        <p:grpSpPr>
          <a:xfrm>
            <a:off x="948839" y="1094537"/>
            <a:ext cx="4990855" cy="7599247"/>
            <a:chOff x="0" y="0"/>
            <a:chExt cx="4990853" cy="7599246"/>
          </a:xfrm>
        </p:grpSpPr>
        <p:pic>
          <p:nvPicPr>
            <p:cNvPr id="12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0" y="139700"/>
              <a:ext cx="4559054" cy="70404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3" name="Image" descr="Image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990854" cy="759924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99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2" animBg="1" advAuto="0"/>
      <p:bldP spid="125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MISE EN AVANT DU CONTENU (ET NON LA MISE EN PAGE)"/>
          <p:cNvSpPr txBox="1"/>
          <p:nvPr/>
        </p:nvSpPr>
        <p:spPr>
          <a:xfrm>
            <a:off x="901700" y="3573483"/>
            <a:ext cx="8153400" cy="689619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3200" cap="all"/>
            </a:pPr>
            <a:r>
              <a:rPr lang="fr-CH" dirty="0" err="1">
                <a:latin typeface="+mj-lt"/>
              </a:rPr>
              <a:t>PROMOTING</a:t>
            </a:r>
            <a:r>
              <a:rPr lang="fr-CH" dirty="0">
                <a:latin typeface="+mj-lt"/>
              </a:rPr>
              <a:t> CONTENT (NOT </a:t>
            </a:r>
            <a:r>
              <a:rPr lang="fr-CH" dirty="0" err="1">
                <a:latin typeface="+mj-lt"/>
              </a:rPr>
              <a:t>LAYOUT</a:t>
            </a:r>
            <a:r>
              <a:rPr lang="fr-CH" dirty="0">
                <a:latin typeface="+mj-lt"/>
              </a:rPr>
              <a:t>)</a:t>
            </a:r>
            <a:endParaRPr dirty="0">
              <a:solidFill>
                <a:srgbClr val="8D8881"/>
              </a:solidFill>
              <a:latin typeface="+mj-lt"/>
            </a:endParaRPr>
          </a:p>
        </p:txBody>
      </p:sp>
      <p:sp>
        <p:nvSpPr>
          <p:cNvPr id="128" name="DONNE LA PRIORITé À CE QUI EST VRAIMENT IMPORTANT"/>
          <p:cNvSpPr txBox="1"/>
          <p:nvPr/>
        </p:nvSpPr>
        <p:spPr>
          <a:xfrm>
            <a:off x="901700" y="4690907"/>
            <a:ext cx="10375900" cy="689619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200" cap="all"/>
            </a:lvl1pPr>
          </a:lstStyle>
          <a:p>
            <a:r>
              <a:rPr lang="en-US" dirty="0"/>
              <a:t>GIVES PRIORITY TO WHAT IS REALLY IMPORTANT</a:t>
            </a:r>
            <a:endParaRPr dirty="0"/>
          </a:p>
        </p:txBody>
      </p:sp>
      <p:sp>
        <p:nvSpPr>
          <p:cNvPr id="129" name="UTILISATION DES TECHNIQUES WEB PLUS SIMPLES"/>
          <p:cNvSpPr txBox="1"/>
          <p:nvPr/>
        </p:nvSpPr>
        <p:spPr>
          <a:xfrm>
            <a:off x="901700" y="5808331"/>
            <a:ext cx="7654591" cy="689619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200" cap="all"/>
            </a:lvl1pPr>
          </a:lstStyle>
          <a:p>
            <a:r>
              <a:rPr lang="en-US" dirty="0"/>
              <a:t>USE OF SIMPLER WEB TECHNIQUES</a:t>
            </a:r>
            <a:endParaRPr dirty="0"/>
          </a:p>
        </p:txBody>
      </p:sp>
      <p:sp>
        <p:nvSpPr>
          <p:cNvPr id="130" name="MOBILE FIRST - WHY ?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7213600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25779">
              <a:defRPr sz="4680"/>
            </a:lvl1pPr>
          </a:lstStyle>
          <a:p>
            <a:r>
              <a:rPr dirty="0"/>
              <a:t>MOBILE FIRST - WHY ?  </a:t>
            </a:r>
          </a:p>
        </p:txBody>
      </p:sp>
      <p:sp>
        <p:nvSpPr>
          <p:cNvPr id="131" name="LES MOBILES SONT PLUS UTILISéS QUE LES PC"/>
          <p:cNvSpPr txBox="1"/>
          <p:nvPr/>
        </p:nvSpPr>
        <p:spPr>
          <a:xfrm>
            <a:off x="901700" y="2456059"/>
            <a:ext cx="9791700" cy="689619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3200" cap="all"/>
            </a:pPr>
            <a:r>
              <a:rPr lang="en-US" dirty="0"/>
              <a:t>MOBILES ARE USED MORE THAN </a:t>
            </a:r>
            <a:r>
              <a:rPr lang="en-US" dirty="0" smtClean="0"/>
              <a:t>COMPUTERS</a:t>
            </a:r>
            <a:endParaRPr dirty="0">
              <a:solidFill>
                <a:srgbClr val="8D888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2" animBg="1" advAuto="0"/>
      <p:bldP spid="128" grpId="3" animBg="1" advAuto="0"/>
      <p:bldP spid="129" grpId="4" animBg="1" advAuto="0"/>
      <p:bldP spid="131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tyles.css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3847416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31622">
              <a:defRPr sz="4732"/>
            </a:lvl1pPr>
          </a:lstStyle>
          <a:p>
            <a:r>
              <a:t>styles.css</a:t>
            </a:r>
          </a:p>
        </p:txBody>
      </p:sp>
      <p:sp>
        <p:nvSpPr>
          <p:cNvPr id="134" name="//Phones portrait =&gt; &lt;= 576px…"/>
          <p:cNvSpPr txBox="1"/>
          <p:nvPr/>
        </p:nvSpPr>
        <p:spPr>
          <a:xfrm>
            <a:off x="901700" y="2998165"/>
            <a:ext cx="11201400" cy="5754920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normAutofit/>
          </a:bodyPr>
          <a:lstStyle/>
          <a:p>
            <a:pPr algn="l" defTabSz="549148">
              <a:spcBef>
                <a:spcPts val="100"/>
              </a:spcBef>
              <a:defRPr sz="244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//</a:t>
            </a:r>
            <a:r>
              <a:rPr lang="es-ES" dirty="0" smtClean="0"/>
              <a:t>Default </a:t>
            </a:r>
            <a:r>
              <a:rPr lang="es-ES" dirty="0"/>
              <a:t>styles, no media query</a:t>
            </a:r>
            <a:r>
              <a:rPr dirty="0" smtClean="0"/>
              <a:t> </a:t>
            </a:r>
            <a:endParaRPr dirty="0"/>
          </a:p>
          <a:p>
            <a:pPr algn="l" defTabSz="549148">
              <a:spcBef>
                <a:spcPts val="100"/>
              </a:spcBef>
              <a:defRPr sz="2444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 defTabSz="549148">
              <a:spcBef>
                <a:spcPts val="100"/>
              </a:spcBef>
              <a:defRPr sz="2444">
                <a:solidFill>
                  <a:srgbClr val="8D888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//Phones </a:t>
            </a:r>
            <a:r>
              <a:rPr lang="en-US" dirty="0" smtClean="0"/>
              <a:t>landscape</a:t>
            </a:r>
            <a:r>
              <a:rPr dirty="0" smtClean="0"/>
              <a:t> </a:t>
            </a:r>
            <a:r>
              <a:rPr b="1" dirty="0"/>
              <a:t>&gt;= 576px</a:t>
            </a:r>
          </a:p>
          <a:p>
            <a:pPr algn="l" defTabSz="549148">
              <a:spcBef>
                <a:spcPts val="100"/>
              </a:spcBef>
              <a:defRPr sz="244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@media (min-width: 576px) { ... }</a:t>
            </a:r>
          </a:p>
          <a:p>
            <a:pPr algn="l" defTabSz="549148">
              <a:spcBef>
                <a:spcPts val="100"/>
              </a:spcBef>
              <a:defRPr sz="2444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 defTabSz="549148">
              <a:spcBef>
                <a:spcPts val="100"/>
              </a:spcBef>
              <a:defRPr sz="2444">
                <a:solidFill>
                  <a:srgbClr val="8D888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//</a:t>
            </a:r>
            <a:r>
              <a:rPr lang="fr-CH" dirty="0"/>
              <a:t> </a:t>
            </a:r>
            <a:r>
              <a:rPr lang="fr-CH" dirty="0" err="1"/>
              <a:t>Tablets</a:t>
            </a:r>
            <a:r>
              <a:rPr lang="fr-CH" dirty="0"/>
              <a:t>, </a:t>
            </a:r>
            <a:r>
              <a:rPr lang="fr-CH" dirty="0" err="1"/>
              <a:t>small</a:t>
            </a:r>
            <a:r>
              <a:rPr lang="fr-CH" dirty="0"/>
              <a:t> </a:t>
            </a:r>
            <a:r>
              <a:rPr lang="fr-CH" dirty="0" smtClean="0"/>
              <a:t>desktops</a:t>
            </a:r>
            <a:r>
              <a:rPr dirty="0" smtClean="0"/>
              <a:t> </a:t>
            </a:r>
            <a:r>
              <a:rPr b="1" dirty="0"/>
              <a:t>&gt;= 768px</a:t>
            </a:r>
          </a:p>
          <a:p>
            <a:pPr algn="l" defTabSz="549148">
              <a:spcBef>
                <a:spcPts val="100"/>
              </a:spcBef>
              <a:defRPr sz="244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@media (min-width: 768px) { ... }</a:t>
            </a:r>
          </a:p>
          <a:p>
            <a:pPr algn="l" defTabSz="549148">
              <a:spcBef>
                <a:spcPts val="100"/>
              </a:spcBef>
              <a:defRPr sz="2444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 defTabSz="549148">
              <a:spcBef>
                <a:spcPts val="100"/>
              </a:spcBef>
              <a:defRPr sz="2444">
                <a:solidFill>
                  <a:srgbClr val="8D888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//Desktops </a:t>
            </a:r>
            <a:r>
              <a:rPr b="1" dirty="0"/>
              <a:t>&gt;= 992px</a:t>
            </a:r>
          </a:p>
          <a:p>
            <a:pPr algn="l" defTabSz="549148">
              <a:spcBef>
                <a:spcPts val="100"/>
              </a:spcBef>
              <a:defRPr sz="244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@media (min-width: 992px) { ... }</a:t>
            </a:r>
          </a:p>
          <a:p>
            <a:pPr algn="l" defTabSz="549148">
              <a:spcBef>
                <a:spcPts val="100"/>
              </a:spcBef>
              <a:defRPr sz="2444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 defTabSz="549148">
              <a:spcBef>
                <a:spcPts val="100"/>
              </a:spcBef>
              <a:defRPr sz="2444">
                <a:solidFill>
                  <a:srgbClr val="8D888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//Large desktops </a:t>
            </a:r>
            <a:r>
              <a:rPr b="1" dirty="0"/>
              <a:t>&gt;= 1200px</a:t>
            </a:r>
          </a:p>
          <a:p>
            <a:pPr algn="l" defTabSz="549148">
              <a:spcBef>
                <a:spcPts val="100"/>
              </a:spcBef>
              <a:defRPr sz="2444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@media (min-width: 1200px) { ... }</a:t>
            </a:r>
          </a:p>
        </p:txBody>
      </p:sp>
      <p:sp>
        <p:nvSpPr>
          <p:cNvPr id="135" name="MEDIA QUERIES - MOBILE FIRST !"/>
          <p:cNvSpPr txBox="1">
            <a:spLocks noGrp="1"/>
          </p:cNvSpPr>
          <p:nvPr>
            <p:ph type="body" sz="quarter" idx="4294967295"/>
          </p:nvPr>
        </p:nvSpPr>
        <p:spPr>
          <a:xfrm>
            <a:off x="901700" y="1786277"/>
            <a:ext cx="6655545" cy="633731"/>
          </a:xfrm>
          <a:prstGeom prst="rect">
            <a:avLst/>
          </a:prstGeom>
          <a:solidFill>
            <a:srgbClr val="F6F5F4"/>
          </a:solidFill>
        </p:spPr>
        <p:txBody>
          <a:bodyPr>
            <a:normAutofit fontScale="92500"/>
          </a:bodyPr>
          <a:lstStyle>
            <a:lvl1pPr marL="0" indent="0" defTabSz="578358">
              <a:lnSpc>
                <a:spcPct val="80000"/>
              </a:lnSpc>
              <a:buSzTx/>
              <a:buNone/>
              <a:defRPr sz="3168"/>
            </a:lvl1pPr>
          </a:lstStyle>
          <a:p>
            <a:r>
              <a:rPr dirty="0"/>
              <a:t>MEDIA QUERIES - MOBILE FIRST 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NSPIRATION - INSPIRATION - INSPIRATION"/>
          <p:cNvSpPr txBox="1"/>
          <p:nvPr/>
        </p:nvSpPr>
        <p:spPr>
          <a:xfrm>
            <a:off x="901700" y="3573483"/>
            <a:ext cx="8915400" cy="689619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200" cap="all">
                <a:solidFill>
                  <a:srgbClr val="A8A8A8"/>
                </a:solidFill>
              </a:defRPr>
            </a:lvl1pPr>
          </a:lstStyle>
          <a:p>
            <a:r>
              <a:rPr dirty="0"/>
              <a:t>INSPIRATION - INSPIRATION - INSPIRATION   </a:t>
            </a:r>
          </a:p>
        </p:txBody>
      </p:sp>
      <p:sp>
        <p:nvSpPr>
          <p:cNvPr id="60" name="COMMUNICATION VISUELLE   / MAQUETTES"/>
          <p:cNvSpPr txBox="1"/>
          <p:nvPr/>
        </p:nvSpPr>
        <p:spPr>
          <a:xfrm>
            <a:off x="901700" y="4690907"/>
            <a:ext cx="9194800" cy="689619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200" cap="all">
                <a:solidFill>
                  <a:srgbClr val="A8A8A8"/>
                </a:solidFill>
              </a:defRPr>
            </a:lvl1pPr>
          </a:lstStyle>
          <a:p>
            <a:r>
              <a:rPr lang="fr-CH" dirty="0"/>
              <a:t>VISUAL COMMUNICATION / </a:t>
            </a:r>
            <a:r>
              <a:rPr lang="fr-CH" dirty="0" smtClean="0"/>
              <a:t>TEMPLATE</a:t>
            </a:r>
            <a:endParaRPr dirty="0"/>
          </a:p>
        </p:txBody>
      </p:sp>
      <p:sp>
        <p:nvSpPr>
          <p:cNvPr id="61" name="CONVERSION MAQUETTE / HTML-CSS"/>
          <p:cNvSpPr txBox="1"/>
          <p:nvPr/>
        </p:nvSpPr>
        <p:spPr>
          <a:xfrm>
            <a:off x="901700" y="5808331"/>
            <a:ext cx="8153400" cy="689619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200" cap="all"/>
            </a:lvl1pPr>
          </a:lstStyle>
          <a:p>
            <a:r>
              <a:rPr lang="fr-CH" dirty="0"/>
              <a:t>MODEL / HTML-CSS CONVERSION</a:t>
            </a:r>
            <a:endParaRPr dirty="0"/>
          </a:p>
        </p:txBody>
      </p:sp>
      <p:sp>
        <p:nvSpPr>
          <p:cNvPr id="62" name="WORKFLOW - WEB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5653078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25779">
              <a:defRPr sz="4680"/>
            </a:lvl1pPr>
          </a:lstStyle>
          <a:p>
            <a:r>
              <a:t>WORKFLOW - WEB  </a:t>
            </a:r>
          </a:p>
        </p:txBody>
      </p:sp>
      <p:sp>
        <p:nvSpPr>
          <p:cNvPr id="63" name="CONCEPT / MESSAGE"/>
          <p:cNvSpPr txBox="1"/>
          <p:nvPr/>
        </p:nvSpPr>
        <p:spPr>
          <a:xfrm>
            <a:off x="901700" y="2456059"/>
            <a:ext cx="4711700" cy="689619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200" cap="all">
                <a:solidFill>
                  <a:srgbClr val="A8A8A8"/>
                </a:solidFill>
              </a:defRPr>
            </a:lvl1pPr>
          </a:lstStyle>
          <a:p>
            <a:r>
              <a:rPr lang="fr-CH" dirty="0"/>
              <a:t>CONCEPT / MESSAGE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2" build="p" animBg="1" advAuto="0"/>
      <p:bldP spid="60" grpId="3" build="p" animBg="1" advAuto="0"/>
      <p:bldP spid="61" grpId="4" build="p" animBg="1" advAuto="0"/>
      <p:bldP spid="63" grpId="1" build="p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RGANISATION FICHIERS WEB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8964811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08254">
              <a:defRPr sz="4524"/>
            </a:lvl1pPr>
          </a:lstStyle>
          <a:p>
            <a:r>
              <a:rPr lang="en-US" dirty="0" smtClean="0"/>
              <a:t>FILE STRUCTURE</a:t>
            </a:r>
            <a:endParaRPr dirty="0"/>
          </a:p>
        </p:txBody>
      </p:sp>
      <p:grpSp>
        <p:nvGrpSpPr>
          <p:cNvPr id="68" name="Group"/>
          <p:cNvGrpSpPr/>
          <p:nvPr/>
        </p:nvGrpSpPr>
        <p:grpSpPr>
          <a:xfrm>
            <a:off x="2234940" y="2832667"/>
            <a:ext cx="1672749" cy="1959551"/>
            <a:chOff x="0" y="0"/>
            <a:chExt cx="1672748" cy="1959550"/>
          </a:xfrm>
        </p:grpSpPr>
        <p:pic>
          <p:nvPicPr>
            <p:cNvPr id="6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5451" y="0"/>
              <a:ext cx="1421846" cy="142184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7" name="css"/>
            <p:cNvSpPr txBox="1"/>
            <p:nvPr/>
          </p:nvSpPr>
          <p:spPr>
            <a:xfrm>
              <a:off x="0" y="1426150"/>
              <a:ext cx="167274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t>css</a:t>
              </a:r>
            </a:p>
          </p:txBody>
        </p:sp>
      </p:grpSp>
      <p:grpSp>
        <p:nvGrpSpPr>
          <p:cNvPr id="71" name="Group"/>
          <p:cNvGrpSpPr/>
          <p:nvPr/>
        </p:nvGrpSpPr>
        <p:grpSpPr>
          <a:xfrm>
            <a:off x="4547730" y="2832667"/>
            <a:ext cx="1672750" cy="1959551"/>
            <a:chOff x="0" y="0"/>
            <a:chExt cx="1672748" cy="1959550"/>
          </a:xfrm>
        </p:grpSpPr>
        <p:pic>
          <p:nvPicPr>
            <p:cNvPr id="6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5451" y="0"/>
              <a:ext cx="1421846" cy="142184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0" name="favicons"/>
            <p:cNvSpPr txBox="1"/>
            <p:nvPr/>
          </p:nvSpPr>
          <p:spPr>
            <a:xfrm>
              <a:off x="0" y="1426150"/>
              <a:ext cx="167274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rPr dirty="0"/>
                <a:t>favicons</a:t>
              </a:r>
            </a:p>
          </p:txBody>
        </p:sp>
      </p:grpSp>
      <p:grpSp>
        <p:nvGrpSpPr>
          <p:cNvPr id="74" name="Group"/>
          <p:cNvGrpSpPr/>
          <p:nvPr/>
        </p:nvGrpSpPr>
        <p:grpSpPr>
          <a:xfrm>
            <a:off x="6860520" y="2832667"/>
            <a:ext cx="1672749" cy="1959551"/>
            <a:chOff x="0" y="0"/>
            <a:chExt cx="1672748" cy="1959550"/>
          </a:xfrm>
        </p:grpSpPr>
        <p:pic>
          <p:nvPicPr>
            <p:cNvPr id="7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5451" y="0"/>
              <a:ext cx="1421846" cy="142184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3" name="img"/>
            <p:cNvSpPr txBox="1"/>
            <p:nvPr/>
          </p:nvSpPr>
          <p:spPr>
            <a:xfrm>
              <a:off x="0" y="1426150"/>
              <a:ext cx="167274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rPr dirty="0" err="1"/>
                <a:t>img</a:t>
              </a:r>
              <a:endParaRPr dirty="0"/>
            </a:p>
          </p:txBody>
        </p:sp>
      </p:grpSp>
      <p:grpSp>
        <p:nvGrpSpPr>
          <p:cNvPr id="77" name="Group"/>
          <p:cNvGrpSpPr/>
          <p:nvPr/>
        </p:nvGrpSpPr>
        <p:grpSpPr>
          <a:xfrm>
            <a:off x="9173311" y="2832667"/>
            <a:ext cx="1672749" cy="1959551"/>
            <a:chOff x="0" y="0"/>
            <a:chExt cx="1672748" cy="1959550"/>
          </a:xfrm>
        </p:grpSpPr>
        <p:pic>
          <p:nvPicPr>
            <p:cNvPr id="7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5451" y="0"/>
              <a:ext cx="1421846" cy="142184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6" name="js"/>
            <p:cNvSpPr txBox="1"/>
            <p:nvPr/>
          </p:nvSpPr>
          <p:spPr>
            <a:xfrm>
              <a:off x="0" y="1426150"/>
              <a:ext cx="167274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t>js</a:t>
              </a:r>
            </a:p>
          </p:txBody>
        </p:sp>
      </p:grpSp>
      <p:grpSp>
        <p:nvGrpSpPr>
          <p:cNvPr id="80" name="Group"/>
          <p:cNvGrpSpPr/>
          <p:nvPr/>
        </p:nvGrpSpPr>
        <p:grpSpPr>
          <a:xfrm>
            <a:off x="5000268" y="5596631"/>
            <a:ext cx="2642634" cy="821988"/>
            <a:chOff x="0" y="0"/>
            <a:chExt cx="2642632" cy="821986"/>
          </a:xfrm>
        </p:grpSpPr>
        <p:pic>
          <p:nvPicPr>
            <p:cNvPr id="7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1987" cy="821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index.html"/>
            <p:cNvSpPr txBox="1"/>
            <p:nvPr/>
          </p:nvSpPr>
          <p:spPr>
            <a:xfrm>
              <a:off x="907643" y="169693"/>
              <a:ext cx="1734990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index.html</a:t>
              </a:r>
            </a:p>
          </p:txBody>
        </p:sp>
      </p:grpSp>
      <p:grpSp>
        <p:nvGrpSpPr>
          <p:cNvPr id="83" name="Group"/>
          <p:cNvGrpSpPr/>
          <p:nvPr/>
        </p:nvGrpSpPr>
        <p:grpSpPr>
          <a:xfrm>
            <a:off x="5000268" y="6587231"/>
            <a:ext cx="2911397" cy="821989"/>
            <a:chOff x="0" y="0"/>
            <a:chExt cx="2911396" cy="821987"/>
          </a:xfrm>
        </p:grpSpPr>
        <p:pic>
          <p:nvPicPr>
            <p:cNvPr id="8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1987" cy="821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" name="une-page.html"/>
            <p:cNvSpPr txBox="1"/>
            <p:nvPr/>
          </p:nvSpPr>
          <p:spPr>
            <a:xfrm>
              <a:off x="907643" y="169655"/>
              <a:ext cx="2003753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lang="en-US" dirty="0" smtClean="0"/>
                <a:t>a</a:t>
              </a:r>
              <a:r>
                <a:rPr dirty="0" smtClean="0"/>
                <a:t>-page.html</a:t>
              </a:r>
              <a:endParaRPr dirty="0"/>
            </a:p>
          </p:txBody>
        </p:sp>
      </p:grpSp>
      <p:grpSp>
        <p:nvGrpSpPr>
          <p:cNvPr id="86" name="Group"/>
          <p:cNvGrpSpPr/>
          <p:nvPr/>
        </p:nvGrpSpPr>
        <p:grpSpPr>
          <a:xfrm>
            <a:off x="5000268" y="7577831"/>
            <a:ext cx="3932510" cy="821989"/>
            <a:chOff x="0" y="0"/>
            <a:chExt cx="3932509" cy="821987"/>
          </a:xfrm>
        </p:grpSpPr>
        <p:pic>
          <p:nvPicPr>
            <p:cNvPr id="8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1987" cy="821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" name="une-autre-page.html"/>
            <p:cNvSpPr txBox="1"/>
            <p:nvPr/>
          </p:nvSpPr>
          <p:spPr>
            <a:xfrm>
              <a:off x="907643" y="169655"/>
              <a:ext cx="3024866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lang="en-US" dirty="0" smtClean="0"/>
                <a:t>another</a:t>
              </a:r>
              <a:r>
                <a:rPr dirty="0" smtClean="0"/>
                <a:t>-page.html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ALISES HTML5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5052442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49148">
              <a:defRPr sz="4888"/>
            </a:lvl1pPr>
          </a:lstStyle>
          <a:p>
            <a:r>
              <a:rPr dirty="0" smtClean="0"/>
              <a:t>HTML5 </a:t>
            </a:r>
            <a:r>
              <a:rPr lang="en-US" dirty="0" smtClean="0"/>
              <a:t>TAGS</a:t>
            </a:r>
            <a:endParaRPr dirty="0"/>
          </a:p>
        </p:txBody>
      </p:sp>
      <p:sp>
        <p:nvSpPr>
          <p:cNvPr id="89" name="&lt;header&gt;…"/>
          <p:cNvSpPr txBox="1"/>
          <p:nvPr/>
        </p:nvSpPr>
        <p:spPr>
          <a:xfrm>
            <a:off x="901700" y="2998164"/>
            <a:ext cx="11201400" cy="6323636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/>
          <a:lstStyle/>
          <a:p>
            <a:pPr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&lt;header&gt;</a:t>
            </a:r>
          </a:p>
          <a:p>
            <a:pPr lvl="2"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&lt;figure&gt;&lt;</a:t>
            </a:r>
            <a:r>
              <a:rPr dirty="0" err="1"/>
              <a:t>img</a:t>
            </a:r>
            <a:r>
              <a:rPr dirty="0"/>
              <a:t> </a:t>
            </a:r>
            <a:r>
              <a:rPr dirty="0" err="1"/>
              <a:t>src</a:t>
            </a:r>
            <a:r>
              <a:rPr dirty="0"/>
              <a:t>=“</a:t>
            </a:r>
            <a:r>
              <a:rPr dirty="0" err="1"/>
              <a:t>img</a:t>
            </a:r>
            <a:r>
              <a:rPr dirty="0"/>
              <a:t>/</a:t>
            </a:r>
            <a:r>
              <a:rPr dirty="0" err="1"/>
              <a:t>logo.svg</a:t>
            </a:r>
            <a:r>
              <a:rPr dirty="0"/>
              <a:t>”&gt;&lt;/figure&gt;</a:t>
            </a:r>
          </a:p>
          <a:p>
            <a:pPr lvl="2"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</a:t>
            </a:r>
            <a:r>
              <a:rPr dirty="0" err="1"/>
              <a:t>nav</a:t>
            </a:r>
            <a:r>
              <a:rPr dirty="0"/>
              <a:t>&gt;…&lt;/</a:t>
            </a:r>
            <a:r>
              <a:rPr dirty="0" err="1"/>
              <a:t>nav</a:t>
            </a:r>
            <a:r>
              <a:rPr dirty="0"/>
              <a:t>&gt;</a:t>
            </a:r>
          </a:p>
          <a:p>
            <a:pPr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&lt;/header&gt;</a:t>
            </a:r>
          </a:p>
          <a:p>
            <a:pPr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&lt;main&gt;</a:t>
            </a:r>
          </a:p>
          <a:p>
            <a:pPr lvl="2"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&lt;article&gt;</a:t>
            </a:r>
          </a:p>
          <a:p>
            <a:pPr lvl="4"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&lt;h1&gt;…&lt;/h1&gt;</a:t>
            </a:r>
          </a:p>
          <a:p>
            <a:pPr lvl="4"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&lt;section&gt;…&lt;/section&gt;</a:t>
            </a:r>
          </a:p>
          <a:p>
            <a:pPr lvl="4"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&lt;section&gt;…&lt;/section&gt;</a:t>
            </a:r>
          </a:p>
          <a:p>
            <a:pPr lvl="4"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&lt;section&gt;…&lt;/section&gt;</a:t>
            </a:r>
          </a:p>
          <a:p>
            <a:pPr lvl="2"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&lt;/article&gt;</a:t>
            </a:r>
          </a:p>
          <a:p>
            <a:pPr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&lt;/main</a:t>
            </a:r>
            <a:r>
              <a:rPr dirty="0" smtClean="0"/>
              <a:t>&gt;</a:t>
            </a:r>
            <a:endParaRPr lang="en-US" dirty="0" smtClean="0"/>
          </a:p>
          <a:p>
            <a:pPr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>
              <a:spcBef>
                <a:spcPts val="200"/>
              </a:spcBef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&lt;footer&gt;…&lt;/footer&gt;</a:t>
            </a:r>
          </a:p>
        </p:txBody>
      </p:sp>
      <p:sp>
        <p:nvSpPr>
          <p:cNvPr id="90" name="SEMANTIQUE WEB - balises qui ont du sens"/>
          <p:cNvSpPr txBox="1">
            <a:spLocks noGrp="1"/>
          </p:cNvSpPr>
          <p:nvPr>
            <p:ph type="body" sz="quarter" idx="4294967295"/>
          </p:nvPr>
        </p:nvSpPr>
        <p:spPr>
          <a:xfrm>
            <a:off x="901700" y="1786277"/>
            <a:ext cx="9186748" cy="633731"/>
          </a:xfrm>
          <a:prstGeom prst="rect">
            <a:avLst/>
          </a:prstGeom>
          <a:solidFill>
            <a:srgbClr val="F6F5F4"/>
          </a:solidFill>
        </p:spPr>
        <p:txBody>
          <a:bodyPr/>
          <a:lstStyle>
            <a:lvl1pPr marL="0" indent="0" defTabSz="554990">
              <a:lnSpc>
                <a:spcPct val="80000"/>
              </a:lnSpc>
              <a:buSzTx/>
              <a:buNone/>
              <a:defRPr sz="3040"/>
            </a:lvl1pPr>
          </a:lstStyle>
          <a:p>
            <a:r>
              <a:rPr lang="en-US" dirty="0"/>
              <a:t>SEMANTIC WEB - tags that make sense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TYLES CSS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3708824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08254">
              <a:defRPr sz="4524"/>
            </a:lvl1pPr>
          </a:lstStyle>
          <a:p>
            <a:r>
              <a:t>STYLES CSS </a:t>
            </a:r>
          </a:p>
        </p:txBody>
      </p:sp>
      <p:sp>
        <p:nvSpPr>
          <p:cNvPr id="93" name="&lt;link href=“css/reset.css”&gt;…"/>
          <p:cNvSpPr txBox="1"/>
          <p:nvPr/>
        </p:nvSpPr>
        <p:spPr>
          <a:xfrm>
            <a:off x="901700" y="2998165"/>
            <a:ext cx="11430000" cy="2373935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normAutofit/>
          </a:bodyPr>
          <a:lstStyle/>
          <a:p>
            <a:pPr algn="l">
              <a:spcBef>
                <a:spcPts val="200"/>
              </a:spcBef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600" dirty="0" smtClean="0"/>
              <a:t>&lt;</a:t>
            </a:r>
            <a:r>
              <a:rPr sz="3600" dirty="0"/>
              <a:t>link </a:t>
            </a:r>
            <a:r>
              <a:rPr sz="3600" dirty="0" err="1"/>
              <a:t>href</a:t>
            </a:r>
            <a:r>
              <a:rPr sz="3600" dirty="0" smtClean="0"/>
              <a:t>=</a:t>
            </a:r>
            <a:r>
              <a:rPr lang="en-US" sz="3600" dirty="0" smtClean="0"/>
              <a:t>“…</a:t>
            </a:r>
            <a:r>
              <a:rPr sz="3600" dirty="0" smtClean="0"/>
              <a:t>google-fonts-link</a:t>
            </a:r>
            <a:r>
              <a:rPr lang="en-US" sz="3600" dirty="0" smtClean="0"/>
              <a:t>…"</a:t>
            </a:r>
            <a:r>
              <a:rPr sz="3600" dirty="0" smtClean="0"/>
              <a:t>&gt;</a:t>
            </a:r>
            <a:endParaRPr sz="3600" dirty="0"/>
          </a:p>
          <a:p>
            <a:pPr algn="l">
              <a:spcBef>
                <a:spcPts val="200"/>
              </a:spcBef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600" dirty="0"/>
              <a:t>&lt;link </a:t>
            </a:r>
            <a:r>
              <a:rPr sz="3600" dirty="0" err="1"/>
              <a:t>href</a:t>
            </a:r>
            <a:r>
              <a:rPr sz="3600" dirty="0" smtClean="0"/>
              <a:t>=</a:t>
            </a:r>
            <a:r>
              <a:rPr lang="en-US" sz="3600" dirty="0" smtClean="0"/>
              <a:t>"</a:t>
            </a:r>
            <a:r>
              <a:rPr sz="3600" dirty="0" err="1" smtClean="0"/>
              <a:t>css</a:t>
            </a:r>
            <a:r>
              <a:rPr sz="3600" dirty="0" smtClean="0"/>
              <a:t>/font-icons.css</a:t>
            </a:r>
            <a:r>
              <a:rPr lang="en-US" sz="3600" dirty="0" smtClean="0"/>
              <a:t>"</a:t>
            </a:r>
            <a:r>
              <a:rPr sz="3600" dirty="0" smtClean="0"/>
              <a:t>&gt;</a:t>
            </a:r>
            <a:endParaRPr sz="3600" dirty="0"/>
          </a:p>
          <a:p>
            <a:pPr algn="l">
              <a:spcBef>
                <a:spcPts val="200"/>
              </a:spcBef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600" dirty="0"/>
              <a:t>&lt;link </a:t>
            </a:r>
            <a:r>
              <a:rPr sz="3600" dirty="0" err="1"/>
              <a:t>href</a:t>
            </a:r>
            <a:r>
              <a:rPr sz="3600" dirty="0" smtClean="0"/>
              <a:t>=</a:t>
            </a:r>
            <a:r>
              <a:rPr lang="en-US" sz="3600" dirty="0" smtClean="0"/>
              <a:t>"</a:t>
            </a:r>
            <a:r>
              <a:rPr sz="3600" dirty="0" err="1" smtClean="0"/>
              <a:t>css</a:t>
            </a:r>
            <a:r>
              <a:rPr sz="3600" dirty="0" smtClean="0"/>
              <a:t>/styles.css</a:t>
            </a:r>
            <a:r>
              <a:rPr lang="en-US" sz="3600" dirty="0" smtClean="0"/>
              <a:t>"</a:t>
            </a:r>
            <a:r>
              <a:rPr sz="3600" dirty="0" smtClean="0"/>
              <a:t>&gt;</a:t>
            </a:r>
            <a:endParaRPr sz="3600" dirty="0"/>
          </a:p>
        </p:txBody>
      </p:sp>
      <p:sp>
        <p:nvSpPr>
          <p:cNvPr id="94" name="LIENS CSS TYPIQUES ET ORDRE FICHIERS"/>
          <p:cNvSpPr txBox="1">
            <a:spLocks noGrp="1"/>
          </p:cNvSpPr>
          <p:nvPr>
            <p:ph type="body" sz="quarter" idx="4294967295"/>
          </p:nvPr>
        </p:nvSpPr>
        <p:spPr>
          <a:xfrm>
            <a:off x="901700" y="1786277"/>
            <a:ext cx="8141712" cy="633731"/>
          </a:xfrm>
          <a:prstGeom prst="rect">
            <a:avLst/>
          </a:prstGeom>
          <a:solidFill>
            <a:srgbClr val="F6F5F4"/>
          </a:solidFill>
        </p:spPr>
        <p:txBody>
          <a:bodyPr/>
          <a:lstStyle>
            <a:lvl1pPr marL="0" indent="0" defTabSz="549148">
              <a:lnSpc>
                <a:spcPct val="80000"/>
              </a:lnSpc>
              <a:buSzTx/>
              <a:buNone/>
              <a:defRPr sz="3008"/>
            </a:lvl1pPr>
          </a:lstStyle>
          <a:p>
            <a:r>
              <a:rPr lang="en-US" dirty="0"/>
              <a:t>TYPICAL </a:t>
            </a:r>
            <a:r>
              <a:rPr lang="en-US" dirty="0" err="1"/>
              <a:t>CSS</a:t>
            </a:r>
            <a:r>
              <a:rPr lang="en-US" dirty="0"/>
              <a:t> LINKS AND FILE ORDER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tyles.css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3847416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31622">
              <a:defRPr sz="4732"/>
            </a:lvl1pPr>
          </a:lstStyle>
          <a:p>
            <a:r>
              <a:t>styles.css</a:t>
            </a:r>
          </a:p>
        </p:txBody>
      </p:sp>
      <p:sp>
        <p:nvSpPr>
          <p:cNvPr id="97" name="html {…"/>
          <p:cNvSpPr txBox="1"/>
          <p:nvPr/>
        </p:nvSpPr>
        <p:spPr>
          <a:xfrm>
            <a:off x="901700" y="2998165"/>
            <a:ext cx="11201400" cy="3490570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normAutofit lnSpcReduction="10000"/>
          </a:bodyPr>
          <a:lstStyle/>
          <a:p>
            <a:pPr algn="l" defTabSz="479044">
              <a:spcBef>
                <a:spcPts val="100"/>
              </a:spcBef>
              <a:defRPr sz="32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html {</a:t>
            </a:r>
          </a:p>
          <a:p>
            <a:pPr algn="l" defTabSz="479044">
              <a:spcBef>
                <a:spcPts val="100"/>
              </a:spcBef>
              <a:defRPr sz="32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box-sizing: border-box;</a:t>
            </a:r>
          </a:p>
          <a:p>
            <a:pPr algn="l" defTabSz="479044">
              <a:spcBef>
                <a:spcPts val="100"/>
              </a:spcBef>
              <a:defRPr sz="32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algn="l" defTabSz="479044">
              <a:spcBef>
                <a:spcPts val="100"/>
              </a:spcBef>
              <a:defRPr sz="32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*, *:before, *:after {</a:t>
            </a:r>
          </a:p>
          <a:p>
            <a:pPr algn="l" defTabSz="479044">
              <a:spcBef>
                <a:spcPts val="100"/>
              </a:spcBef>
              <a:defRPr sz="32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box-sizing: inherit;</a:t>
            </a:r>
          </a:p>
          <a:p>
            <a:pPr algn="l" defTabSz="479044">
              <a:spcBef>
                <a:spcPts val="100"/>
              </a:spcBef>
              <a:defRPr sz="32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98" name="FORMATAGE DE BASE - box-sizing"/>
          <p:cNvSpPr txBox="1">
            <a:spLocks noGrp="1"/>
          </p:cNvSpPr>
          <p:nvPr>
            <p:ph type="body" sz="quarter" idx="4294967295"/>
          </p:nvPr>
        </p:nvSpPr>
        <p:spPr>
          <a:xfrm>
            <a:off x="901700" y="1786277"/>
            <a:ext cx="6904698" cy="633731"/>
          </a:xfrm>
          <a:prstGeom prst="rect">
            <a:avLst/>
          </a:prstGeom>
          <a:solidFill>
            <a:srgbClr val="F6F5F4"/>
          </a:solidFill>
        </p:spPr>
        <p:txBody>
          <a:bodyPr>
            <a:normAutofit/>
          </a:bodyPr>
          <a:lstStyle>
            <a:lvl1pPr marL="0" indent="0" defTabSz="554990">
              <a:lnSpc>
                <a:spcPct val="80000"/>
              </a:lnSpc>
              <a:buSzTx/>
              <a:buNone/>
              <a:defRPr sz="3040"/>
            </a:lvl1pPr>
          </a:lstStyle>
          <a:p>
            <a:r>
              <a:rPr lang="fr-CH" dirty="0"/>
              <a:t>BASIC FORMAT - box-</a:t>
            </a:r>
            <a:r>
              <a:rPr lang="fr-CH" dirty="0" err="1"/>
              <a:t>sizing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tyles.css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3847416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31622">
              <a:defRPr sz="4732"/>
            </a:lvl1pPr>
          </a:lstStyle>
          <a:p>
            <a:r>
              <a:t>styles.css</a:t>
            </a:r>
          </a:p>
        </p:txBody>
      </p:sp>
      <p:sp>
        <p:nvSpPr>
          <p:cNvPr id="101" name="body {…"/>
          <p:cNvSpPr txBox="1"/>
          <p:nvPr/>
        </p:nvSpPr>
        <p:spPr>
          <a:xfrm>
            <a:off x="901700" y="2998165"/>
            <a:ext cx="11201400" cy="3401095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normAutofit lnSpcReduction="10000"/>
          </a:bodyPr>
          <a:lstStyle/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body {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font: 400 18px/1.5 "</a:t>
            </a:r>
            <a:r>
              <a:rPr dirty="0" err="1"/>
              <a:t>Roboto</a:t>
            </a:r>
            <a:r>
              <a:rPr dirty="0"/>
              <a:t>", sans-serif;</a:t>
            </a:r>
          </a:p>
          <a:p>
            <a:pPr lvl="1"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color: #212121;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background-image: </a:t>
            </a:r>
            <a:r>
              <a:rPr dirty="0" err="1"/>
              <a:t>url</a:t>
            </a:r>
            <a:r>
              <a:rPr dirty="0" smtClean="0"/>
              <a:t>(../</a:t>
            </a:r>
            <a:r>
              <a:rPr dirty="0" err="1" smtClean="0"/>
              <a:t>img</a:t>
            </a:r>
            <a:r>
              <a:rPr dirty="0" smtClean="0"/>
              <a:t>/</a:t>
            </a:r>
            <a:r>
              <a:rPr lang="en-US" dirty="0" smtClean="0"/>
              <a:t>a</a:t>
            </a:r>
            <a:r>
              <a:rPr dirty="0" smtClean="0"/>
              <a:t>-image.jpg);</a:t>
            </a:r>
            <a:endParaRPr dirty="0"/>
          </a:p>
          <a:p>
            <a:pPr lvl="2"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…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102" name="FORMATAGE DE BASE - body"/>
          <p:cNvSpPr txBox="1">
            <a:spLocks noGrp="1"/>
          </p:cNvSpPr>
          <p:nvPr>
            <p:ph type="body" sz="quarter" idx="4294967295"/>
          </p:nvPr>
        </p:nvSpPr>
        <p:spPr>
          <a:xfrm>
            <a:off x="901700" y="1786277"/>
            <a:ext cx="5761361" cy="633731"/>
          </a:xfrm>
          <a:prstGeom prst="rect">
            <a:avLst/>
          </a:prstGeom>
          <a:solidFill>
            <a:srgbClr val="F6F5F4"/>
          </a:solidFill>
        </p:spPr>
        <p:txBody>
          <a:bodyPr>
            <a:normAutofit/>
          </a:bodyPr>
          <a:lstStyle>
            <a:lvl1pPr marL="0" indent="0" defTabSz="554990">
              <a:lnSpc>
                <a:spcPct val="80000"/>
              </a:lnSpc>
              <a:buSzTx/>
              <a:buNone/>
              <a:defRPr sz="3040"/>
            </a:lvl1pPr>
          </a:lstStyle>
          <a:p>
            <a:r>
              <a:rPr lang="fr-CH" dirty="0"/>
              <a:t>BASIC FORMAT - body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tyles.css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3847416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31622">
              <a:defRPr sz="4732"/>
            </a:lvl1pPr>
          </a:lstStyle>
          <a:p>
            <a:r>
              <a:t>styles.css</a:t>
            </a:r>
          </a:p>
        </p:txBody>
      </p:sp>
      <p:sp>
        <p:nvSpPr>
          <p:cNvPr id="105" name="h1 {…"/>
          <p:cNvSpPr txBox="1"/>
          <p:nvPr/>
        </p:nvSpPr>
        <p:spPr>
          <a:xfrm>
            <a:off x="901700" y="2998165"/>
            <a:ext cx="11201400" cy="3401095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normAutofit lnSpcReduction="10000"/>
          </a:bodyPr>
          <a:lstStyle/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h1 {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font-size: 2em;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margin-bottom: .5em;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h2 {}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h3 {}</a:t>
            </a:r>
          </a:p>
        </p:txBody>
      </p:sp>
      <p:sp>
        <p:nvSpPr>
          <p:cNvPr id="106" name="FORMATAGE DE BASE - TITRES"/>
          <p:cNvSpPr txBox="1">
            <a:spLocks noGrp="1"/>
          </p:cNvSpPr>
          <p:nvPr>
            <p:ph type="body" sz="quarter" idx="4294967295"/>
          </p:nvPr>
        </p:nvSpPr>
        <p:spPr>
          <a:xfrm>
            <a:off x="901700" y="1786277"/>
            <a:ext cx="5947543" cy="633731"/>
          </a:xfrm>
          <a:prstGeom prst="rect">
            <a:avLst/>
          </a:prstGeom>
          <a:solidFill>
            <a:srgbClr val="F6F5F4"/>
          </a:solidFill>
        </p:spPr>
        <p:txBody>
          <a:bodyPr>
            <a:normAutofit/>
          </a:bodyPr>
          <a:lstStyle>
            <a:lvl1pPr marL="0" indent="0" defTabSz="549148">
              <a:lnSpc>
                <a:spcPct val="80000"/>
              </a:lnSpc>
              <a:buSzTx/>
              <a:buNone/>
              <a:defRPr sz="3008"/>
            </a:lvl1pPr>
          </a:lstStyle>
          <a:p>
            <a:r>
              <a:rPr lang="fr-CH" dirty="0"/>
              <a:t>BASIC </a:t>
            </a:r>
            <a:r>
              <a:rPr lang="fr-CH" dirty="0" err="1"/>
              <a:t>FORMATTING</a:t>
            </a:r>
            <a:r>
              <a:rPr lang="fr-CH" dirty="0"/>
              <a:t> - </a:t>
            </a:r>
            <a:r>
              <a:rPr lang="fr-CH" dirty="0" err="1"/>
              <a:t>TITLES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tyles.css"/>
          <p:cNvSpPr txBox="1">
            <a:spLocks noGrp="1"/>
          </p:cNvSpPr>
          <p:nvPr>
            <p:ph type="title" idx="4294967295"/>
          </p:nvPr>
        </p:nvSpPr>
        <p:spPr>
          <a:xfrm>
            <a:off x="901700" y="770898"/>
            <a:ext cx="3847416" cy="889001"/>
          </a:xfrm>
          <a:prstGeom prst="rect">
            <a:avLst/>
          </a:prstGeom>
          <a:solidFill>
            <a:srgbClr val="F6F5F4"/>
          </a:solidFill>
        </p:spPr>
        <p:txBody>
          <a:bodyPr anchor="ctr"/>
          <a:lstStyle>
            <a:lvl1pPr defTabSz="531622">
              <a:defRPr sz="4732"/>
            </a:lvl1pPr>
          </a:lstStyle>
          <a:p>
            <a:r>
              <a:t>styles.css</a:t>
            </a:r>
          </a:p>
        </p:txBody>
      </p:sp>
      <p:sp>
        <p:nvSpPr>
          <p:cNvPr id="109" name="a {…"/>
          <p:cNvSpPr txBox="1"/>
          <p:nvPr/>
        </p:nvSpPr>
        <p:spPr>
          <a:xfrm>
            <a:off x="901700" y="2998165"/>
            <a:ext cx="11201400" cy="4285026"/>
          </a:xfrm>
          <a:prstGeom prst="rect">
            <a:avLst/>
          </a:prstGeom>
          <a:solidFill>
            <a:srgbClr val="F6F5F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9400" tIns="279400" rIns="279400" bIns="279400">
            <a:normAutofit lnSpcReduction="10000"/>
          </a:bodyPr>
          <a:lstStyle/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 {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text-decoration: none;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outline: none;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color: inherit;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a:hover {</a:t>
            </a:r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/* </a:t>
            </a:r>
            <a:r>
              <a:rPr lang="en-US" dirty="0" smtClean="0"/>
              <a:t>hover styles… </a:t>
            </a:r>
            <a:r>
              <a:rPr dirty="0" smtClean="0"/>
              <a:t>*/</a:t>
            </a:r>
            <a:endParaRPr dirty="0"/>
          </a:p>
          <a:p>
            <a:pPr algn="l">
              <a:spcBef>
                <a:spcPts val="200"/>
              </a:spcBef>
              <a:defRPr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110" name="FORMATAGE DE BASE - LIENS"/>
          <p:cNvSpPr txBox="1">
            <a:spLocks noGrp="1"/>
          </p:cNvSpPr>
          <p:nvPr>
            <p:ph type="body" sz="quarter" idx="4294967295"/>
          </p:nvPr>
        </p:nvSpPr>
        <p:spPr>
          <a:xfrm>
            <a:off x="901700" y="1786277"/>
            <a:ext cx="5853477" cy="633731"/>
          </a:xfrm>
          <a:prstGeom prst="rect">
            <a:avLst/>
          </a:prstGeom>
          <a:solidFill>
            <a:srgbClr val="F6F5F4"/>
          </a:solidFill>
        </p:spPr>
        <p:txBody>
          <a:bodyPr>
            <a:normAutofit/>
          </a:bodyPr>
          <a:lstStyle>
            <a:lvl1pPr marL="0" indent="0" defTabSz="566674">
              <a:lnSpc>
                <a:spcPct val="80000"/>
              </a:lnSpc>
              <a:buSzTx/>
              <a:buNone/>
              <a:defRPr sz="3104"/>
            </a:lvl1pPr>
          </a:lstStyle>
          <a:p>
            <a:r>
              <a:rPr lang="fr-CH" dirty="0"/>
              <a:t>BASIC </a:t>
            </a:r>
            <a:r>
              <a:rPr lang="fr-CH" dirty="0" err="1"/>
              <a:t>FORMATTING</a:t>
            </a:r>
            <a:r>
              <a:rPr lang="fr-CH" dirty="0"/>
              <a:t> - LINKS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New_Template5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New_Template5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460</Words>
  <Application>Microsoft Office PowerPoint</Application>
  <PresentationFormat>Custom</PresentationFormat>
  <Paragraphs>117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Avenir Next</vt:lpstr>
      <vt:lpstr>Avenir Next Demi Bold</vt:lpstr>
      <vt:lpstr>Avenir Next Medium</vt:lpstr>
      <vt:lpstr>Courier New</vt:lpstr>
      <vt:lpstr>Helvetica</vt:lpstr>
      <vt:lpstr>Helvetica Neue</vt:lpstr>
      <vt:lpstr>New_Template5</vt:lpstr>
      <vt:lpstr>YOUR PROJECT  </vt:lpstr>
      <vt:lpstr>WORKFLOW - WEB  </vt:lpstr>
      <vt:lpstr>FILE STRUCTURE</vt:lpstr>
      <vt:lpstr>HTML5 TAGS</vt:lpstr>
      <vt:lpstr>STYLES CSS </vt:lpstr>
      <vt:lpstr>styles.css</vt:lpstr>
      <vt:lpstr>styles.css</vt:lpstr>
      <vt:lpstr>styles.css</vt:lpstr>
      <vt:lpstr>styles.css</vt:lpstr>
      <vt:lpstr>styles.css</vt:lpstr>
      <vt:lpstr>styles.css</vt:lpstr>
      <vt:lpstr>PowerPoint Presentation</vt:lpstr>
      <vt:lpstr>MOBILE FIRST - WHY ?  </vt:lpstr>
      <vt:lpstr>styles.css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PROJECT</dc:title>
  <dc:creator>Sorin</dc:creator>
  <cp:lastModifiedBy>Sorin</cp:lastModifiedBy>
  <cp:revision>22</cp:revision>
  <dcterms:modified xsi:type="dcterms:W3CDTF">2019-05-07T17:23:54Z</dcterms:modified>
</cp:coreProperties>
</file>